
<file path=[Content_Types].xml><?xml version="1.0" encoding="utf-8"?>
<Types xmlns="http://schemas.openxmlformats.org/package/2006/content-types">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4"/>
  </p:notesMasterIdLst>
  <p:handoutMasterIdLst>
    <p:handoutMasterId r:id="rId15"/>
  </p:handoutMasterIdLst>
  <p:sldIdLst>
    <p:sldId id="256" r:id="rId5"/>
    <p:sldId id="271" r:id="rId6"/>
    <p:sldId id="279" r:id="rId7"/>
    <p:sldId id="281" r:id="rId8"/>
    <p:sldId id="280" r:id="rId9"/>
    <p:sldId id="257" r:id="rId10"/>
    <p:sldId id="283" r:id="rId11"/>
    <p:sldId id="276" r:id="rId12"/>
    <p:sldId id="28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Design, Morph, Annotate, Work Together, Tell Me" id="{B9B51309-D148-4332-87C2-07BE32FBCA3B}">
          <p14:sldIdLst>
            <p14:sldId id="271"/>
            <p14:sldId id="279"/>
            <p14:sldId id="281"/>
            <p14:sldId id="280"/>
            <p14:sldId id="257"/>
            <p14:sldId id="283"/>
            <p14:sldId id="276"/>
          </p14:sldIdLst>
        </p14:section>
        <p14:section name="Learn More" id="{2CC34DB2-6590-42C0-AD4B-A04C6060184E}">
          <p14:sldIdLst>
            <p14:sldId id="28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241" autoAdjust="0"/>
  </p:normalViewPr>
  <p:slideViewPr>
    <p:cSldViewPr snapToGrid="0">
      <p:cViewPr varScale="1">
        <p:scale>
          <a:sx n="60" d="100"/>
          <a:sy n="60" d="100"/>
        </p:scale>
        <p:origin x="856" y="2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11/24/2019</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tmp>
</file>

<file path=ppt/media/image3.tmp>
</file>

<file path=ppt/media/image4.png>
</file>

<file path=ppt/media/image5.tmp>
</file>

<file path=ppt/media/image6.png>
</file>

<file path=ppt/media/image7.png>
</file>

<file path=ppt/media/image8.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11/24/2019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In </a:t>
            </a:r>
            <a:r>
              <a:rPr lang="en-US" baseline="0" dirty="0"/>
              <a:t>Slide Show mode, select the arrows to visit links.</a:t>
            </a:r>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9</a:t>
            </a:fld>
            <a:endParaRPr lang="en-US" dirty="0"/>
          </a:p>
        </p:txBody>
      </p:sp>
    </p:spTree>
    <p:extLst>
      <p:ext uri="{BB962C8B-B14F-4D97-AF65-F5344CB8AC3E}">
        <p14:creationId xmlns:p14="http://schemas.microsoft.com/office/powerpoint/2010/main" val="3421780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11/24/2019</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11/24/2019</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9" name="MSIPCMContentMarking" descr="{&quot;HashCode&quot;:1831732991,&quot;Placement&quot;:&quot;Footer&quot;}">
            <a:extLst>
              <a:ext uri="{FF2B5EF4-FFF2-40B4-BE49-F238E27FC236}">
                <a16:creationId xmlns:a16="http://schemas.microsoft.com/office/drawing/2014/main" id="{65F48289-2962-4951-8327-1BC09BAD460A}"/>
              </a:ext>
            </a:extLst>
          </p:cNvPr>
          <p:cNvSpPr txBox="1"/>
          <p:nvPr userDrawn="1"/>
        </p:nvSpPr>
        <p:spPr>
          <a:xfrm>
            <a:off x="5389152" y="6595656"/>
            <a:ext cx="1413695" cy="262344"/>
          </a:xfrm>
          <a:prstGeom prst="rect">
            <a:avLst/>
          </a:prstGeom>
          <a:noFill/>
        </p:spPr>
        <p:txBody>
          <a:bodyPr vert="horz" wrap="square" lIns="0" tIns="0" rIns="0" bIns="0" rtlCol="0" anchor="ctr" anchorCtr="1">
            <a:spAutoFit/>
          </a:bodyPr>
          <a:lstStyle/>
          <a:p>
            <a:pPr algn="ctr">
              <a:spcBef>
                <a:spcPts val="0"/>
              </a:spcBef>
              <a:spcAft>
                <a:spcPts val="0"/>
              </a:spcAft>
            </a:pPr>
            <a:r>
              <a:rPr lang="en-IN" sz="1000">
                <a:solidFill>
                  <a:srgbClr val="000000"/>
                </a:solidFill>
                <a:latin typeface="Calibri" panose="020F0502020204030204" pitchFamily="34" charset="0"/>
              </a:rPr>
              <a:t>Schlumberger-Private</a:t>
            </a:r>
          </a:p>
        </p:txBody>
      </p: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164324"/>
            <a:ext cx="10515600" cy="2387600"/>
          </a:xfrm>
        </p:spPr>
        <p:txBody>
          <a:bodyPr anchor="ctr" anchorCtr="0">
            <a:normAutofit/>
          </a:bodyPr>
          <a:lstStyle/>
          <a:p>
            <a:r>
              <a:rPr lang="en-US" sz="4800" dirty="0">
                <a:solidFill>
                  <a:schemeClr val="bg1"/>
                </a:solidFill>
              </a:rPr>
              <a:t>Comparing Neighborhoods of New York &amp; Toronto</a:t>
            </a:r>
          </a:p>
        </p:txBody>
      </p:sp>
      <p:sp>
        <p:nvSpPr>
          <p:cNvPr id="3" name="Subtitle 2"/>
          <p:cNvSpPr>
            <a:spLocks noGrp="1"/>
          </p:cNvSpPr>
          <p:nvPr>
            <p:ph type="subTitle" idx="4294967295"/>
          </p:nvPr>
        </p:nvSpPr>
        <p:spPr>
          <a:xfrm>
            <a:off x="855620" y="2933105"/>
            <a:ext cx="9582736" cy="1137793"/>
          </a:xfrm>
        </p:spPr>
        <p:txBody>
          <a:bodyPr>
            <a:normAutofit/>
          </a:bodyPr>
          <a:lstStyle/>
          <a:p>
            <a:pPr marL="0" indent="0">
              <a:buNone/>
            </a:pPr>
            <a:r>
              <a:rPr lang="en-US" sz="2400" dirty="0">
                <a:solidFill>
                  <a:schemeClr val="bg1"/>
                </a:solidFill>
                <a:latin typeface="+mj-lt"/>
              </a:rPr>
              <a:t>Prashant Gorade</a:t>
            </a:r>
          </a:p>
        </p:txBody>
      </p:sp>
      <p:pic>
        <p:nvPicPr>
          <p:cNvPr id="6" name="Picture 5">
            <a:extLst>
              <a:ext uri="{FF2B5EF4-FFF2-40B4-BE49-F238E27FC236}">
                <a16:creationId xmlns:a16="http://schemas.microsoft.com/office/drawing/2014/main" id="{4A238CF5-A7D7-411F-B2A2-8063E361DF44}"/>
              </a:ext>
            </a:extLst>
          </p:cNvPr>
          <p:cNvPicPr>
            <a:picLocks noChangeAspect="1"/>
          </p:cNvPicPr>
          <p:nvPr/>
        </p:nvPicPr>
        <p:blipFill>
          <a:blip r:embed="rId3">
            <a:duotone>
              <a:schemeClr val="accent2">
                <a:shade val="45000"/>
                <a:satMod val="135000"/>
              </a:schemeClr>
              <a:prstClr val="white"/>
            </a:duotone>
            <a:extLst>
              <a:ext uri="{BEBA8EAE-BF5A-486C-A8C5-ECC9F3942E4B}">
                <a14:imgProps xmlns:a14="http://schemas.microsoft.com/office/drawing/2010/main">
                  <a14:imgLayer r:embed="rId4">
                    <a14:imgEffect>
                      <a14:colorTemperature colorTemp="7200"/>
                    </a14:imgEffect>
                  </a14:imgLayer>
                </a14:imgProps>
              </a:ext>
            </a:extLst>
          </a:blip>
          <a:stretch>
            <a:fillRect/>
          </a:stretch>
        </p:blipFill>
        <p:spPr>
          <a:xfrm>
            <a:off x="1014258" y="5398013"/>
            <a:ext cx="2659291" cy="418592"/>
          </a:xfrm>
          <a:prstGeom prst="rect">
            <a:avLst/>
          </a:prstGeom>
        </p:spPr>
      </p:pic>
    </p:spTree>
    <p:extLst>
      <p:ext uri="{BB962C8B-B14F-4D97-AF65-F5344CB8AC3E}">
        <p14:creationId xmlns:p14="http://schemas.microsoft.com/office/powerpoint/2010/main" val="2471807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Introduction</a:t>
            </a:r>
          </a:p>
        </p:txBody>
      </p:sp>
      <p:sp>
        <p:nvSpPr>
          <p:cNvPr id="38" name="Content Placeholder 17"/>
          <p:cNvSpPr txBox="1">
            <a:spLocks/>
          </p:cNvSpPr>
          <p:nvPr/>
        </p:nvSpPr>
        <p:spPr>
          <a:xfrm>
            <a:off x="541609" y="1524708"/>
            <a:ext cx="6412083" cy="387151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algn="just"/>
            <a:r>
              <a:rPr lang="en-IN" sz="1600" dirty="0"/>
              <a:t>In this Capstone project I am exploring the similarities between the New York City and the city of Toronto.  </a:t>
            </a:r>
          </a:p>
          <a:p>
            <a:pPr algn="just"/>
            <a:r>
              <a:rPr lang="en-IN" sz="1600" dirty="0"/>
              <a:t>As Both cities are very diverse and are the financial capitals of their respective countries. </a:t>
            </a:r>
          </a:p>
          <a:p>
            <a:pPr algn="just"/>
            <a:r>
              <a:rPr lang="en-IN" sz="1600" dirty="0"/>
              <a:t>The objective of this study is to compare the neighbourhoods of the two cities and determine how similar or dissimilar they are from a tourist’s perspective.</a:t>
            </a:r>
          </a:p>
        </p:txBody>
      </p:sp>
      <p:pic>
        <p:nvPicPr>
          <p:cNvPr id="3" name="Picture 2">
            <a:extLst>
              <a:ext uri="{FF2B5EF4-FFF2-40B4-BE49-F238E27FC236}">
                <a16:creationId xmlns:a16="http://schemas.microsoft.com/office/drawing/2014/main" id="{CB876F51-9F85-48A5-9BDF-2D4D6DE4A2C6}"/>
              </a:ext>
            </a:extLst>
          </p:cNvPr>
          <p:cNvPicPr>
            <a:picLocks noChangeAspect="1"/>
          </p:cNvPicPr>
          <p:nvPr/>
        </p:nvPicPr>
        <p:blipFill>
          <a:blip r:embed="rId2"/>
          <a:stretch>
            <a:fillRect/>
          </a:stretch>
        </p:blipFill>
        <p:spPr>
          <a:xfrm>
            <a:off x="7438106" y="2078549"/>
            <a:ext cx="4061955" cy="257079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6" name="Picture 5">
            <a:extLst>
              <a:ext uri="{FF2B5EF4-FFF2-40B4-BE49-F238E27FC236}">
                <a16:creationId xmlns:a16="http://schemas.microsoft.com/office/drawing/2014/main" id="{9EFDD5E7-3E36-4E04-A5D6-EF5FFCE3022C}"/>
              </a:ext>
            </a:extLst>
          </p:cNvPr>
          <p:cNvPicPr>
            <a:picLocks noChangeAspect="1"/>
          </p:cNvPicPr>
          <p:nvPr/>
        </p:nvPicPr>
        <p:blipFill>
          <a:blip r:embed="rId3"/>
          <a:stretch>
            <a:fillRect/>
          </a:stretch>
        </p:blipFill>
        <p:spPr>
          <a:xfrm>
            <a:off x="3318975" y="3953862"/>
            <a:ext cx="3544342" cy="2388479"/>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Background</a:t>
            </a:r>
          </a:p>
        </p:txBody>
      </p:sp>
      <p:grpSp>
        <p:nvGrpSpPr>
          <p:cNvPr id="18" name="Group 17" descr="Small circle with number 1 inside  indicating step 1"/>
          <p:cNvGrpSpPr/>
          <p:nvPr/>
        </p:nvGrpSpPr>
        <p:grpSpPr bwMode="blackWhite">
          <a:xfrm>
            <a:off x="802675" y="1917997"/>
            <a:ext cx="558179" cy="409838"/>
            <a:chOff x="6953426" y="711274"/>
            <a:chExt cx="558179" cy="409838"/>
          </a:xfrm>
        </p:grpSpPr>
        <p:sp>
          <p:nvSpPr>
            <p:cNvPr id="19" name="Oval 18"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1" name="Content Placeholder 17"/>
          <p:cNvSpPr txBox="1">
            <a:spLocks/>
          </p:cNvSpPr>
          <p:nvPr/>
        </p:nvSpPr>
        <p:spPr>
          <a:xfrm>
            <a:off x="1327636" y="1958188"/>
            <a:ext cx="4585731" cy="2491537"/>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600" dirty="0">
                <a:solidFill>
                  <a:prstClr val="black">
                    <a:lumMod val="75000"/>
                    <a:lumOff val="25000"/>
                  </a:prstClr>
                </a:solidFill>
                <a:latin typeface="Segoe UI" panose="020B0502040204020203" pitchFamily="34" charset="0"/>
                <a:cs typeface="Segoe UI" panose="020B0502040204020203" pitchFamily="34" charset="0"/>
              </a:rPr>
              <a:t>Both the cities are studied on the basis of </a:t>
            </a:r>
          </a:p>
          <a:p>
            <a:pPr>
              <a:spcAft>
                <a:spcPts val="600"/>
              </a:spcAft>
              <a:defRPr/>
            </a:pPr>
            <a:r>
              <a:rPr lang="en-US" sz="1600" dirty="0">
                <a:solidFill>
                  <a:prstClr val="black">
                    <a:lumMod val="75000"/>
                    <a:lumOff val="25000"/>
                  </a:prstClr>
                </a:solidFill>
                <a:latin typeface="Segoe UI" panose="020B0502040204020203" pitchFamily="34" charset="0"/>
                <a:cs typeface="Segoe UI" panose="020B0502040204020203" pitchFamily="34" charset="0"/>
              </a:rPr>
              <a:t>Food, </a:t>
            </a:r>
          </a:p>
          <a:p>
            <a:pPr>
              <a:spcAft>
                <a:spcPts val="600"/>
              </a:spcAft>
              <a:defRPr/>
            </a:pPr>
            <a:r>
              <a:rPr lang="en-US" sz="1600" dirty="0">
                <a:solidFill>
                  <a:prstClr val="black">
                    <a:lumMod val="75000"/>
                    <a:lumOff val="25000"/>
                  </a:prstClr>
                </a:solidFill>
                <a:latin typeface="Segoe UI" panose="020B0502040204020203" pitchFamily="34" charset="0"/>
                <a:cs typeface="Segoe UI" panose="020B0502040204020203" pitchFamily="34" charset="0"/>
              </a:rPr>
              <a:t>Shopping, </a:t>
            </a:r>
          </a:p>
          <a:p>
            <a:pPr>
              <a:spcAft>
                <a:spcPts val="600"/>
              </a:spcAft>
              <a:defRPr/>
            </a:pPr>
            <a:r>
              <a:rPr lang="en-US" sz="1600" dirty="0">
                <a:solidFill>
                  <a:prstClr val="black">
                    <a:lumMod val="75000"/>
                    <a:lumOff val="25000"/>
                  </a:prstClr>
                </a:solidFill>
                <a:latin typeface="Segoe UI" panose="020B0502040204020203" pitchFamily="34" charset="0"/>
                <a:cs typeface="Segoe UI" panose="020B0502040204020203" pitchFamily="34" charset="0"/>
              </a:rPr>
              <a:t>Nightlife, </a:t>
            </a:r>
          </a:p>
          <a:p>
            <a:pPr>
              <a:spcAft>
                <a:spcPts val="600"/>
              </a:spcAft>
              <a:defRPr/>
            </a:pPr>
            <a:r>
              <a:rPr lang="en-US" sz="1600" dirty="0">
                <a:solidFill>
                  <a:prstClr val="black">
                    <a:lumMod val="75000"/>
                    <a:lumOff val="25000"/>
                  </a:prstClr>
                </a:solidFill>
                <a:latin typeface="Segoe UI" panose="020B0502040204020203" pitchFamily="34" charset="0"/>
                <a:cs typeface="Segoe UI" panose="020B0502040204020203" pitchFamily="34" charset="0"/>
              </a:rPr>
              <a:t>Fun and </a:t>
            </a:r>
          </a:p>
          <a:p>
            <a:pPr>
              <a:spcAft>
                <a:spcPts val="600"/>
              </a:spcAft>
              <a:defRPr/>
            </a:pPr>
            <a:r>
              <a:rPr lang="en-US" sz="1600" dirty="0">
                <a:solidFill>
                  <a:prstClr val="black">
                    <a:lumMod val="75000"/>
                    <a:lumOff val="25000"/>
                  </a:prstClr>
                </a:solidFill>
                <a:latin typeface="Segoe UI" panose="020B0502040204020203" pitchFamily="34" charset="0"/>
                <a:cs typeface="Segoe UI" panose="020B0502040204020203" pitchFamily="34" charset="0"/>
              </a:rPr>
              <a:t>Coffee options available</a:t>
            </a:r>
            <a:endParaRPr lang="en-US" sz="1600" dirty="0">
              <a:solidFill>
                <a:prstClr val="black">
                  <a:lumMod val="75000"/>
                  <a:lumOff val="25000"/>
                </a:prstClr>
              </a:solidFill>
              <a:cs typeface="Segoe UI"/>
            </a:endParaRPr>
          </a:p>
        </p:txBody>
      </p:sp>
      <p:grpSp>
        <p:nvGrpSpPr>
          <p:cNvPr id="33" name="Group 32" descr="Small circle with number 2 inside  indicating step 2"/>
          <p:cNvGrpSpPr/>
          <p:nvPr/>
        </p:nvGrpSpPr>
        <p:grpSpPr bwMode="blackWhite">
          <a:xfrm>
            <a:off x="802675" y="4675591"/>
            <a:ext cx="558179" cy="409838"/>
            <a:chOff x="6953426" y="711274"/>
            <a:chExt cx="558179" cy="409838"/>
          </a:xfrm>
        </p:grpSpPr>
        <p:sp>
          <p:nvSpPr>
            <p:cNvPr id="34" name="Oval 3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36" name="Content Placeholder 17"/>
          <p:cNvSpPr txBox="1">
            <a:spLocks/>
          </p:cNvSpPr>
          <p:nvPr/>
        </p:nvSpPr>
        <p:spPr>
          <a:xfrm>
            <a:off x="1327636" y="4715784"/>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r>
              <a:rPr lang="en-US" sz="1600" dirty="0">
                <a:solidFill>
                  <a:prstClr val="black">
                    <a:lumMod val="75000"/>
                    <a:lumOff val="25000"/>
                  </a:prstClr>
                </a:solidFill>
                <a:latin typeface="Segoe UI" panose="020B0502040204020203" pitchFamily="34" charset="0"/>
                <a:cs typeface="Segoe UI" panose="020B0502040204020203" pitchFamily="34" charset="0"/>
              </a:rPr>
              <a:t>A radius of 10 km is used from the </a:t>
            </a:r>
            <a:r>
              <a:rPr lang="en-US" sz="1600" dirty="0" err="1">
                <a:solidFill>
                  <a:prstClr val="black">
                    <a:lumMod val="75000"/>
                    <a:lumOff val="25000"/>
                  </a:prstClr>
                </a:solidFill>
                <a:latin typeface="Segoe UI" panose="020B0502040204020203" pitchFamily="34" charset="0"/>
                <a:cs typeface="Segoe UI" panose="020B0502040204020203" pitchFamily="34" charset="0"/>
              </a:rPr>
              <a:t>centre</a:t>
            </a:r>
            <a:r>
              <a:rPr lang="en-US" sz="1600" dirty="0">
                <a:solidFill>
                  <a:prstClr val="black">
                    <a:lumMod val="75000"/>
                    <a:lumOff val="25000"/>
                  </a:prstClr>
                </a:solidFill>
                <a:latin typeface="Segoe UI" panose="020B0502040204020203" pitchFamily="34" charset="0"/>
                <a:cs typeface="Segoe UI" panose="020B0502040204020203" pitchFamily="34" charset="0"/>
              </a:rPr>
              <a:t> of the cities.</a:t>
            </a:r>
          </a:p>
        </p:txBody>
      </p:sp>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Nightlife and Shopping</a:t>
            </a:r>
          </a:p>
        </p:txBody>
      </p:sp>
      <p:sp>
        <p:nvSpPr>
          <p:cNvPr id="5" name="Content Placeholder 4"/>
          <p:cNvSpPr>
            <a:spLocks noGrp="1"/>
          </p:cNvSpPr>
          <p:nvPr>
            <p:ph sz="half" idx="4294967295"/>
          </p:nvPr>
        </p:nvSpPr>
        <p:spPr>
          <a:xfrm>
            <a:off x="541610" y="1431010"/>
            <a:ext cx="4557164" cy="4790886"/>
          </a:xfrm>
        </p:spPr>
        <p:txBody>
          <a:bodyPr vert="horz" lIns="91440" tIns="45720" rIns="91440" bIns="45720" rtlCol="0">
            <a:normAutofit/>
          </a:bodyPr>
          <a:lstStyle/>
          <a:p>
            <a:pPr marL="0" indent="0">
              <a:lnSpc>
                <a:spcPts val="1800"/>
              </a:lnSpc>
              <a:spcBef>
                <a:spcPts val="1000"/>
              </a:spcBef>
              <a:spcAft>
                <a:spcPts val="600"/>
              </a:spcAft>
              <a:buNone/>
            </a:pPr>
            <a:r>
              <a:rPr lang="en-US" sz="1600" dirty="0">
                <a:solidFill>
                  <a:prstClr val="black">
                    <a:lumMod val="75000"/>
                    <a:lumOff val="25000"/>
                  </a:prstClr>
                </a:solidFill>
                <a:latin typeface="Segoe UI" panose="020B0502040204020203" pitchFamily="34" charset="0"/>
                <a:cs typeface="Segoe UI" panose="020B0502040204020203" pitchFamily="34" charset="0"/>
              </a:rPr>
              <a:t>Shopping is a key attraction for all tourists and also good source of revenue generation in cities like New York and Toronto</a:t>
            </a:r>
          </a:p>
          <a:p>
            <a:pPr marL="0" indent="0">
              <a:lnSpc>
                <a:spcPts val="1800"/>
              </a:lnSpc>
              <a:spcBef>
                <a:spcPts val="1000"/>
              </a:spcBef>
              <a:spcAft>
                <a:spcPts val="600"/>
              </a:spcAft>
              <a:buNone/>
            </a:pPr>
            <a:endParaRPr lang="en-US" sz="1600" dirty="0">
              <a:solidFill>
                <a:prstClr val="black">
                  <a:lumMod val="75000"/>
                  <a:lumOff val="25000"/>
                </a:prstClr>
              </a:solidFill>
              <a:latin typeface="Segoe UI" panose="020B0502040204020203" pitchFamily="34" charset="0"/>
              <a:cs typeface="Segoe UI" panose="020B0502040204020203" pitchFamily="34" charset="0"/>
            </a:endParaRPr>
          </a:p>
          <a:p>
            <a:pPr>
              <a:lnSpc>
                <a:spcPts val="1800"/>
              </a:lnSpc>
              <a:spcAft>
                <a:spcPts val="600"/>
              </a:spcAft>
            </a:pPr>
            <a:r>
              <a:rPr lang="en-US" sz="1600" dirty="0">
                <a:solidFill>
                  <a:prstClr val="black">
                    <a:lumMod val="75000"/>
                    <a:lumOff val="25000"/>
                  </a:prstClr>
                </a:solidFill>
                <a:latin typeface="Segoe UI" panose="020B0502040204020203" pitchFamily="34" charset="0"/>
                <a:cs typeface="Segoe UI" panose="020B0502040204020203" pitchFamily="34" charset="0"/>
              </a:rPr>
              <a:t>The bar chart here shows that the city of New York </a:t>
            </a:r>
            <a:r>
              <a:rPr lang="en-IN" sz="1600" dirty="0"/>
              <a:t>significantly exceeds the city of Toronto in terms of options for shopping </a:t>
            </a:r>
          </a:p>
          <a:p>
            <a:pPr>
              <a:lnSpc>
                <a:spcPts val="1800"/>
              </a:lnSpc>
              <a:spcAft>
                <a:spcPts val="600"/>
              </a:spcAft>
            </a:pPr>
            <a:r>
              <a:rPr lang="en-IN" sz="1600" dirty="0"/>
              <a:t>While when it comes to nightlife New York has roughly 4 times more options than the city of Toronto</a:t>
            </a:r>
            <a:endParaRPr lang="en-US" sz="1600" dirty="0">
              <a:solidFill>
                <a:prstClr val="black">
                  <a:lumMod val="75000"/>
                  <a:lumOff val="25000"/>
                </a:prstClr>
              </a:solidFill>
              <a:latin typeface="Segoe UI" panose="020B0502040204020203" pitchFamily="34" charset="0"/>
              <a:cs typeface="Segoe UI" panose="020B0502040204020203" pitchFamily="34" charset="0"/>
            </a:endParaRPr>
          </a:p>
          <a:p>
            <a:pPr marL="0" indent="0">
              <a:lnSpc>
                <a:spcPts val="1800"/>
              </a:lnSpc>
              <a:spcBef>
                <a:spcPts val="1000"/>
              </a:spcBef>
              <a:spcAft>
                <a:spcPts val="600"/>
              </a:spcAft>
              <a:buNone/>
            </a:pPr>
            <a:endParaRPr lang="en-US" sz="1600" dirty="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8" name="Picture 7">
            <a:extLst>
              <a:ext uri="{FF2B5EF4-FFF2-40B4-BE49-F238E27FC236}">
                <a16:creationId xmlns:a16="http://schemas.microsoft.com/office/drawing/2014/main" id="{23F99730-28AB-46C7-8B7F-403C98A47EB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491450" y="1770356"/>
            <a:ext cx="5890703" cy="4215774"/>
          </a:xfrm>
          <a:prstGeom prst="rect">
            <a:avLst/>
          </a:prstGeom>
        </p:spPr>
      </p:pic>
    </p:spTree>
    <p:extLst>
      <p:ext uri="{BB962C8B-B14F-4D97-AF65-F5344CB8AC3E}">
        <p14:creationId xmlns:p14="http://schemas.microsoft.com/office/powerpoint/2010/main" val="9580368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Food, Coffee and Fun</a:t>
            </a:r>
            <a:endParaRPr lang="en-US" dirty="0">
              <a:latin typeface="Segoe UI Light" panose="020B0502040204020203" pitchFamily="34" charset="0"/>
              <a:cs typeface="Segoe UI Light" panose="020B0502040204020203" pitchFamily="34" charset="0"/>
            </a:endParaRPr>
          </a:p>
        </p:txBody>
      </p:sp>
      <p:pic>
        <p:nvPicPr>
          <p:cNvPr id="31" name="Picture 30">
            <a:extLst>
              <a:ext uri="{FF2B5EF4-FFF2-40B4-BE49-F238E27FC236}">
                <a16:creationId xmlns:a16="http://schemas.microsoft.com/office/drawing/2014/main" id="{D286C532-2519-4764-9D08-5963BC3D4181}"/>
              </a:ext>
            </a:extLst>
          </p:cNvPr>
          <p:cNvPicPr/>
          <p:nvPr/>
        </p:nvPicPr>
        <p:blipFill>
          <a:blip r:embed="rId2">
            <a:extLst>
              <a:ext uri="{28A0092B-C50C-407E-A947-70E740481C1C}">
                <a14:useLocalDpi xmlns:a14="http://schemas.microsoft.com/office/drawing/2010/main" val="0"/>
              </a:ext>
            </a:extLst>
          </a:blip>
          <a:stretch>
            <a:fillRect/>
          </a:stretch>
        </p:blipFill>
        <p:spPr>
          <a:xfrm>
            <a:off x="5231219" y="1352996"/>
            <a:ext cx="6321055" cy="4152007"/>
          </a:xfrm>
          <a:prstGeom prst="rect">
            <a:avLst/>
          </a:prstGeom>
        </p:spPr>
      </p:pic>
      <p:sp>
        <p:nvSpPr>
          <p:cNvPr id="32" name="Content Placeholder 4">
            <a:extLst>
              <a:ext uri="{FF2B5EF4-FFF2-40B4-BE49-F238E27FC236}">
                <a16:creationId xmlns:a16="http://schemas.microsoft.com/office/drawing/2014/main" id="{E651EC7F-9DDB-4577-AB3E-B9375C65648C}"/>
              </a:ext>
            </a:extLst>
          </p:cNvPr>
          <p:cNvSpPr txBox="1">
            <a:spLocks/>
          </p:cNvSpPr>
          <p:nvPr/>
        </p:nvSpPr>
        <p:spPr>
          <a:xfrm>
            <a:off x="541610" y="1431010"/>
            <a:ext cx="4557164" cy="4790886"/>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r>
              <a:rPr lang="en-IN" sz="1800" dirty="0"/>
              <a:t>From the bar chart shown here it is easily seen that both cities are similar in terms of options available for food, coffee and fun.</a:t>
            </a:r>
          </a:p>
          <a:p>
            <a:pPr>
              <a:lnSpc>
                <a:spcPts val="1800"/>
              </a:lnSpc>
              <a:spcAft>
                <a:spcPts val="600"/>
              </a:spcAft>
            </a:pPr>
            <a:endParaRPr lang="en-IN" sz="2800" dirty="0">
              <a:solidFill>
                <a:prstClr val="black">
                  <a:lumMod val="75000"/>
                  <a:lumOff val="25000"/>
                </a:prst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596833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a:latin typeface="Segoe UI Light" panose="020B0502040204020203" pitchFamily="34" charset="0"/>
                <a:cs typeface="Segoe UI Light" panose="020B0502040204020203" pitchFamily="34" charset="0"/>
              </a:rPr>
              <a:t>Clustering of Food options in Toronto</a:t>
            </a:r>
          </a:p>
        </p:txBody>
      </p:sp>
      <p:pic>
        <p:nvPicPr>
          <p:cNvPr id="19" name="Picture 18">
            <a:extLst>
              <a:ext uri="{FF2B5EF4-FFF2-40B4-BE49-F238E27FC236}">
                <a16:creationId xmlns:a16="http://schemas.microsoft.com/office/drawing/2014/main" id="{D2157C77-BF28-4BF7-9997-AF622E0E631F}"/>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285578" y="2113686"/>
            <a:ext cx="6438015" cy="4218003"/>
          </a:xfrm>
          <a:prstGeom prst="rect">
            <a:avLst/>
          </a:prstGeom>
        </p:spPr>
      </p:pic>
      <p:sp>
        <p:nvSpPr>
          <p:cNvPr id="20" name="Content Placeholder 4">
            <a:extLst>
              <a:ext uri="{FF2B5EF4-FFF2-40B4-BE49-F238E27FC236}">
                <a16:creationId xmlns:a16="http://schemas.microsoft.com/office/drawing/2014/main" id="{08B90E57-84B7-4E57-9553-298EF1F08220}"/>
              </a:ext>
            </a:extLst>
          </p:cNvPr>
          <p:cNvSpPr txBox="1">
            <a:spLocks/>
          </p:cNvSpPr>
          <p:nvPr/>
        </p:nvSpPr>
        <p:spPr>
          <a:xfrm>
            <a:off x="1472608" y="1547968"/>
            <a:ext cx="10108103" cy="1301557"/>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r>
              <a:rPr lang="en-IN" sz="1800" dirty="0"/>
              <a:t>A sample cluster plot of the variety of food options available in a radius of 10 km is shown in the picture below. </a:t>
            </a:r>
            <a:endParaRPr lang="en-IN" sz="2800"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21" name="Group 20" descr="Small circle with number 1 inside  indicating step 1">
            <a:extLst>
              <a:ext uri="{FF2B5EF4-FFF2-40B4-BE49-F238E27FC236}">
                <a16:creationId xmlns:a16="http://schemas.microsoft.com/office/drawing/2014/main" id="{2F298AFE-CD05-4625-B3EE-A9FB6D97FEC5}"/>
              </a:ext>
            </a:extLst>
          </p:cNvPr>
          <p:cNvGrpSpPr/>
          <p:nvPr/>
        </p:nvGrpSpPr>
        <p:grpSpPr bwMode="blackWhite">
          <a:xfrm>
            <a:off x="675085" y="1599020"/>
            <a:ext cx="558179" cy="409838"/>
            <a:chOff x="6953426" y="711274"/>
            <a:chExt cx="558179" cy="409838"/>
          </a:xfrm>
        </p:grpSpPr>
        <p:sp>
          <p:nvSpPr>
            <p:cNvPr id="22" name="Oval 21" descr="Small circle">
              <a:extLst>
                <a:ext uri="{FF2B5EF4-FFF2-40B4-BE49-F238E27FC236}">
                  <a16:creationId xmlns:a16="http://schemas.microsoft.com/office/drawing/2014/main" id="{4632AEAF-FD4D-4435-9791-012E6EA04DD2}"/>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Box 22" descr="Number 1">
              <a:extLst>
                <a:ext uri="{FF2B5EF4-FFF2-40B4-BE49-F238E27FC236}">
                  <a16:creationId xmlns:a16="http://schemas.microsoft.com/office/drawing/2014/main" id="{1436D83F-6757-474C-9A36-689966F410FE}"/>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3" name="Rectangle 2">
            <a:extLst>
              <a:ext uri="{FF2B5EF4-FFF2-40B4-BE49-F238E27FC236}">
                <a16:creationId xmlns:a16="http://schemas.microsoft.com/office/drawing/2014/main" id="{5B88D1E0-4040-4914-A63D-AFDFF3168795}"/>
              </a:ext>
            </a:extLst>
          </p:cNvPr>
          <p:cNvSpPr/>
          <p:nvPr/>
        </p:nvSpPr>
        <p:spPr>
          <a:xfrm>
            <a:off x="1506229" y="2808399"/>
            <a:ext cx="2527102" cy="369332"/>
          </a:xfrm>
          <a:prstGeom prst="rect">
            <a:avLst/>
          </a:prstGeom>
        </p:spPr>
        <p:txBody>
          <a:bodyPr wrap="none">
            <a:spAutoFit/>
          </a:bodyPr>
          <a:lstStyle/>
          <a:p>
            <a:r>
              <a:rPr lang="en-IN" dirty="0">
                <a:solidFill>
                  <a:prstClr val="black">
                    <a:lumMod val="75000"/>
                    <a:lumOff val="25000"/>
                  </a:prstClr>
                </a:solidFill>
                <a:latin typeface="Segoe UI" panose="020B0502040204020203" pitchFamily="34" charset="0"/>
                <a:cs typeface="Segoe UI" panose="020B0502040204020203" pitchFamily="34" charset="0"/>
              </a:rPr>
              <a:t>Number of clusters = 4</a:t>
            </a:r>
            <a:endParaRPr lang="en-IN" dirty="0"/>
          </a:p>
        </p:txBody>
      </p:sp>
      <p:grpSp>
        <p:nvGrpSpPr>
          <p:cNvPr id="25" name="Group 24" descr="Small circle with number 1 inside  indicating step 1">
            <a:extLst>
              <a:ext uri="{FF2B5EF4-FFF2-40B4-BE49-F238E27FC236}">
                <a16:creationId xmlns:a16="http://schemas.microsoft.com/office/drawing/2014/main" id="{1C2CB506-EDDB-40C7-A5CA-05A03FB50E33}"/>
              </a:ext>
            </a:extLst>
          </p:cNvPr>
          <p:cNvGrpSpPr/>
          <p:nvPr/>
        </p:nvGrpSpPr>
        <p:grpSpPr bwMode="blackWhite">
          <a:xfrm>
            <a:off x="738880" y="2788146"/>
            <a:ext cx="558179" cy="409838"/>
            <a:chOff x="6953426" y="711274"/>
            <a:chExt cx="558179" cy="409838"/>
          </a:xfrm>
        </p:grpSpPr>
        <p:sp>
          <p:nvSpPr>
            <p:cNvPr id="26" name="Oval 25" descr="Small circle">
              <a:extLst>
                <a:ext uri="{FF2B5EF4-FFF2-40B4-BE49-F238E27FC236}">
                  <a16:creationId xmlns:a16="http://schemas.microsoft.com/office/drawing/2014/main" id="{60B84C0F-9EB3-4C64-BBDA-E4DDDA2A53BD}"/>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descr="Number 1">
              <a:extLst>
                <a:ext uri="{FF2B5EF4-FFF2-40B4-BE49-F238E27FC236}">
                  <a16:creationId xmlns:a16="http://schemas.microsoft.com/office/drawing/2014/main" id="{B6225C8C-EB71-4B9E-9BF1-67821FA45041}"/>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Tree>
    <p:extLst>
      <p:ext uri="{BB962C8B-B14F-4D97-AF65-F5344CB8AC3E}">
        <p14:creationId xmlns:p14="http://schemas.microsoft.com/office/powerpoint/2010/main" val="13286760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dirty="0">
                <a:latin typeface="Segoe UI Light" panose="020B0502040204020203" pitchFamily="34" charset="0"/>
                <a:cs typeface="Segoe UI Light" panose="020B0502040204020203" pitchFamily="34" charset="0"/>
              </a:rPr>
              <a:t>Clustering of Food options in New York</a:t>
            </a:r>
          </a:p>
        </p:txBody>
      </p:sp>
      <p:pic>
        <p:nvPicPr>
          <p:cNvPr id="4" name="Picture 3">
            <a:extLst>
              <a:ext uri="{FF2B5EF4-FFF2-40B4-BE49-F238E27FC236}">
                <a16:creationId xmlns:a16="http://schemas.microsoft.com/office/drawing/2014/main" id="{850263D8-EAAD-4823-BB43-5DDBB7C65A49}"/>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272675" y="2139787"/>
            <a:ext cx="7012914" cy="4080260"/>
          </a:xfrm>
          <a:prstGeom prst="rect">
            <a:avLst/>
          </a:prstGeom>
        </p:spPr>
      </p:pic>
      <p:sp>
        <p:nvSpPr>
          <p:cNvPr id="5" name="Content Placeholder 4">
            <a:extLst>
              <a:ext uri="{FF2B5EF4-FFF2-40B4-BE49-F238E27FC236}">
                <a16:creationId xmlns:a16="http://schemas.microsoft.com/office/drawing/2014/main" id="{CDDEEAB2-0441-4408-BA63-6D522AEE7BF5}"/>
              </a:ext>
            </a:extLst>
          </p:cNvPr>
          <p:cNvSpPr txBox="1">
            <a:spLocks/>
          </p:cNvSpPr>
          <p:nvPr/>
        </p:nvSpPr>
        <p:spPr>
          <a:xfrm>
            <a:off x="1472608" y="1547968"/>
            <a:ext cx="10108103" cy="1301557"/>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r>
              <a:rPr lang="en-IN" sz="1800" dirty="0"/>
              <a:t>A sample cluster plot of the variety of food options available in a radius of 10 km is shown in the picture below. </a:t>
            </a:r>
            <a:endParaRPr lang="en-IN" sz="2800" dirty="0">
              <a:solidFill>
                <a:prstClr val="black">
                  <a:lumMod val="75000"/>
                  <a:lumOff val="25000"/>
                </a:prstClr>
              </a:solidFill>
              <a:latin typeface="Segoe UI" panose="020B0502040204020203" pitchFamily="34" charset="0"/>
              <a:cs typeface="Segoe UI" panose="020B0502040204020203" pitchFamily="34" charset="0"/>
            </a:endParaRPr>
          </a:p>
        </p:txBody>
      </p:sp>
      <p:grpSp>
        <p:nvGrpSpPr>
          <p:cNvPr id="6" name="Group 5" descr="Small circle with number 1 inside  indicating step 1">
            <a:extLst>
              <a:ext uri="{FF2B5EF4-FFF2-40B4-BE49-F238E27FC236}">
                <a16:creationId xmlns:a16="http://schemas.microsoft.com/office/drawing/2014/main" id="{A1E56377-A178-4DD5-9BF5-623690DFF5C0}"/>
              </a:ext>
            </a:extLst>
          </p:cNvPr>
          <p:cNvGrpSpPr/>
          <p:nvPr/>
        </p:nvGrpSpPr>
        <p:grpSpPr bwMode="blackWhite">
          <a:xfrm>
            <a:off x="675085" y="1599020"/>
            <a:ext cx="558179" cy="409838"/>
            <a:chOff x="6953426" y="711274"/>
            <a:chExt cx="558179" cy="409838"/>
          </a:xfrm>
        </p:grpSpPr>
        <p:sp>
          <p:nvSpPr>
            <p:cNvPr id="7" name="Oval 6" descr="Small circle">
              <a:extLst>
                <a:ext uri="{FF2B5EF4-FFF2-40B4-BE49-F238E27FC236}">
                  <a16:creationId xmlns:a16="http://schemas.microsoft.com/office/drawing/2014/main" id="{E4B0274D-F490-4C63-AE25-A7A705F11750}"/>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descr="Number 1">
              <a:extLst>
                <a:ext uri="{FF2B5EF4-FFF2-40B4-BE49-F238E27FC236}">
                  <a16:creationId xmlns:a16="http://schemas.microsoft.com/office/drawing/2014/main" id="{A7759115-BBCA-438F-AF41-B0BD919F2802}"/>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9" name="Rectangle 8">
            <a:extLst>
              <a:ext uri="{FF2B5EF4-FFF2-40B4-BE49-F238E27FC236}">
                <a16:creationId xmlns:a16="http://schemas.microsoft.com/office/drawing/2014/main" id="{DB8E8D3D-9509-42BF-ACD2-2C92743C39EB}"/>
              </a:ext>
            </a:extLst>
          </p:cNvPr>
          <p:cNvSpPr/>
          <p:nvPr/>
        </p:nvSpPr>
        <p:spPr>
          <a:xfrm>
            <a:off x="1506229" y="2808399"/>
            <a:ext cx="2527102" cy="369332"/>
          </a:xfrm>
          <a:prstGeom prst="rect">
            <a:avLst/>
          </a:prstGeom>
        </p:spPr>
        <p:txBody>
          <a:bodyPr wrap="none">
            <a:spAutoFit/>
          </a:bodyPr>
          <a:lstStyle/>
          <a:p>
            <a:r>
              <a:rPr lang="en-IN" dirty="0">
                <a:solidFill>
                  <a:prstClr val="black">
                    <a:lumMod val="75000"/>
                    <a:lumOff val="25000"/>
                  </a:prstClr>
                </a:solidFill>
                <a:latin typeface="Segoe UI" panose="020B0502040204020203" pitchFamily="34" charset="0"/>
                <a:cs typeface="Segoe UI" panose="020B0502040204020203" pitchFamily="34" charset="0"/>
              </a:rPr>
              <a:t>Number of clusters = 4</a:t>
            </a:r>
            <a:endParaRPr lang="en-IN" dirty="0"/>
          </a:p>
        </p:txBody>
      </p:sp>
      <p:grpSp>
        <p:nvGrpSpPr>
          <p:cNvPr id="10" name="Group 9" descr="Small circle with number 1 inside  indicating step 1">
            <a:extLst>
              <a:ext uri="{FF2B5EF4-FFF2-40B4-BE49-F238E27FC236}">
                <a16:creationId xmlns:a16="http://schemas.microsoft.com/office/drawing/2014/main" id="{4F23F21D-8A9D-460E-81C5-FCA83DDDD806}"/>
              </a:ext>
            </a:extLst>
          </p:cNvPr>
          <p:cNvGrpSpPr/>
          <p:nvPr/>
        </p:nvGrpSpPr>
        <p:grpSpPr bwMode="blackWhite">
          <a:xfrm>
            <a:off x="738880" y="2788146"/>
            <a:ext cx="558179" cy="409838"/>
            <a:chOff x="6953426" y="711274"/>
            <a:chExt cx="558179" cy="409838"/>
          </a:xfrm>
        </p:grpSpPr>
        <p:sp>
          <p:nvSpPr>
            <p:cNvPr id="11" name="Oval 10" descr="Small circle">
              <a:extLst>
                <a:ext uri="{FF2B5EF4-FFF2-40B4-BE49-F238E27FC236}">
                  <a16:creationId xmlns:a16="http://schemas.microsoft.com/office/drawing/2014/main" id="{4EA9594D-593E-4971-87DE-11009806988B}"/>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descr="Number 1">
              <a:extLst>
                <a:ext uri="{FF2B5EF4-FFF2-40B4-BE49-F238E27FC236}">
                  <a16:creationId xmlns:a16="http://schemas.microsoft.com/office/drawing/2014/main" id="{36866394-FC31-4AED-BF9A-62CD97050547}"/>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Tree>
    <p:extLst>
      <p:ext uri="{BB962C8B-B14F-4D97-AF65-F5344CB8AC3E}">
        <p14:creationId xmlns:p14="http://schemas.microsoft.com/office/powerpoint/2010/main" val="25592844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Summary</a:t>
            </a:r>
          </a:p>
        </p:txBody>
      </p:sp>
      <p:sp>
        <p:nvSpPr>
          <p:cNvPr id="2" name="Rectangle 1">
            <a:extLst>
              <a:ext uri="{FF2B5EF4-FFF2-40B4-BE49-F238E27FC236}">
                <a16:creationId xmlns:a16="http://schemas.microsoft.com/office/drawing/2014/main" id="{366757E2-65A5-4BA9-BB1A-D96F4FCF296B}"/>
              </a:ext>
            </a:extLst>
          </p:cNvPr>
          <p:cNvSpPr/>
          <p:nvPr/>
        </p:nvSpPr>
        <p:spPr>
          <a:xfrm>
            <a:off x="1302326" y="1483593"/>
            <a:ext cx="6096000" cy="671915"/>
          </a:xfrm>
          <a:prstGeom prst="rect">
            <a:avLst/>
          </a:prstGeom>
        </p:spPr>
        <p:txBody>
          <a:bodyPr>
            <a:spAutoFit/>
          </a:bodyPr>
          <a:lstStyle/>
          <a:p>
            <a:pPr>
              <a:lnSpc>
                <a:spcPct val="107000"/>
              </a:lnSpc>
              <a:spcAft>
                <a:spcPts val="800"/>
              </a:spcAft>
            </a:pPr>
            <a:r>
              <a:rPr lang="en-IN" dirty="0">
                <a:latin typeface="Calibri" panose="020F0502020204030204" pitchFamily="34" charset="0"/>
                <a:ea typeface="Calibri" panose="020F0502020204030204" pitchFamily="34" charset="0"/>
                <a:cs typeface="Times New Roman" panose="02020603050405020304" pitchFamily="18" charset="0"/>
              </a:rPr>
              <a:t>The cluster plots show that both the cities have ample options for food, coffee and fun.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78D69378-C6F9-4EBB-89E7-729F3A756E50}"/>
              </a:ext>
            </a:extLst>
          </p:cNvPr>
          <p:cNvSpPr/>
          <p:nvPr/>
        </p:nvSpPr>
        <p:spPr>
          <a:xfrm>
            <a:off x="1302379" y="2423997"/>
            <a:ext cx="6096000" cy="646331"/>
          </a:xfrm>
          <a:prstGeom prst="rect">
            <a:avLst/>
          </a:prstGeom>
        </p:spPr>
        <p:txBody>
          <a:bodyPr>
            <a:spAutoFit/>
          </a:bodyPr>
          <a:lstStyle/>
          <a:p>
            <a:r>
              <a:rPr lang="en-IN" dirty="0">
                <a:latin typeface="Calibri" panose="020F0502020204030204" pitchFamily="34" charset="0"/>
                <a:ea typeface="Calibri" panose="020F0502020204030204" pitchFamily="34" charset="0"/>
                <a:cs typeface="Times New Roman" panose="02020603050405020304" pitchFamily="18" charset="0"/>
              </a:rPr>
              <a:t>The city of New York significantly exceeds in numbers when it comes to Nightlife and shopping. </a:t>
            </a:r>
            <a:endParaRPr lang="en-IN" dirty="0"/>
          </a:p>
        </p:txBody>
      </p:sp>
      <p:sp>
        <p:nvSpPr>
          <p:cNvPr id="4" name="Rectangle 3">
            <a:extLst>
              <a:ext uri="{FF2B5EF4-FFF2-40B4-BE49-F238E27FC236}">
                <a16:creationId xmlns:a16="http://schemas.microsoft.com/office/drawing/2014/main" id="{FFEF5CB4-71F2-41D1-8039-E3EBE9F70533}"/>
              </a:ext>
            </a:extLst>
          </p:cNvPr>
          <p:cNvSpPr/>
          <p:nvPr/>
        </p:nvSpPr>
        <p:spPr>
          <a:xfrm>
            <a:off x="1302326" y="3370211"/>
            <a:ext cx="6096000" cy="923330"/>
          </a:xfrm>
          <a:prstGeom prst="rect">
            <a:avLst/>
          </a:prstGeom>
        </p:spPr>
        <p:txBody>
          <a:bodyPr>
            <a:spAutoFit/>
          </a:bodyPr>
          <a:lstStyle/>
          <a:p>
            <a:r>
              <a:rPr lang="en-IN" dirty="0">
                <a:latin typeface="Calibri" panose="020F0502020204030204" pitchFamily="34" charset="0"/>
                <a:ea typeface="Calibri" panose="020F0502020204030204" pitchFamily="34" charset="0"/>
                <a:cs typeface="Times New Roman" panose="02020603050405020304" pitchFamily="18" charset="0"/>
              </a:rPr>
              <a:t>The fun options in both cities are closely spaced which means that the tourists wont miss visiting at least visiting a few of them.  The summary of results has been shown below.</a:t>
            </a:r>
            <a:endParaRPr lang="en-IN" dirty="0"/>
          </a:p>
        </p:txBody>
      </p:sp>
      <p:grpSp>
        <p:nvGrpSpPr>
          <p:cNvPr id="20" name="Group 19" descr="Small circle with number 1 inside  indicating step 1">
            <a:extLst>
              <a:ext uri="{FF2B5EF4-FFF2-40B4-BE49-F238E27FC236}">
                <a16:creationId xmlns:a16="http://schemas.microsoft.com/office/drawing/2014/main" id="{DE23CB96-D020-4AA0-83FF-ECC4F2E57AFE}"/>
              </a:ext>
            </a:extLst>
          </p:cNvPr>
          <p:cNvGrpSpPr/>
          <p:nvPr/>
        </p:nvGrpSpPr>
        <p:grpSpPr bwMode="blackWhite">
          <a:xfrm>
            <a:off x="675085" y="1599020"/>
            <a:ext cx="558179" cy="409838"/>
            <a:chOff x="6953426" y="711274"/>
            <a:chExt cx="558179" cy="409838"/>
          </a:xfrm>
        </p:grpSpPr>
        <p:sp>
          <p:nvSpPr>
            <p:cNvPr id="21" name="Oval 20" descr="Small circle">
              <a:extLst>
                <a:ext uri="{FF2B5EF4-FFF2-40B4-BE49-F238E27FC236}">
                  <a16:creationId xmlns:a16="http://schemas.microsoft.com/office/drawing/2014/main" id="{BC6ACBF0-40C7-43C2-BADC-CF457B602ABC}"/>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TextBox 21" descr="Number 1">
              <a:extLst>
                <a:ext uri="{FF2B5EF4-FFF2-40B4-BE49-F238E27FC236}">
                  <a16:creationId xmlns:a16="http://schemas.microsoft.com/office/drawing/2014/main" id="{E6C66C39-D37D-47DD-B6AB-A4C748601B46}"/>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grpSp>
        <p:nvGrpSpPr>
          <p:cNvPr id="23" name="Group 22" descr="Small circle with number 1 inside  indicating step 1">
            <a:extLst>
              <a:ext uri="{FF2B5EF4-FFF2-40B4-BE49-F238E27FC236}">
                <a16:creationId xmlns:a16="http://schemas.microsoft.com/office/drawing/2014/main" id="{F64CDCD4-7A52-4C74-ADAE-6AC52424BD90}"/>
              </a:ext>
            </a:extLst>
          </p:cNvPr>
          <p:cNvGrpSpPr/>
          <p:nvPr/>
        </p:nvGrpSpPr>
        <p:grpSpPr bwMode="blackWhite">
          <a:xfrm>
            <a:off x="672557" y="2578883"/>
            <a:ext cx="558179" cy="409838"/>
            <a:chOff x="6953426" y="711274"/>
            <a:chExt cx="558179" cy="409838"/>
          </a:xfrm>
        </p:grpSpPr>
        <p:sp>
          <p:nvSpPr>
            <p:cNvPr id="24" name="Oval 23" descr="Small circle">
              <a:extLst>
                <a:ext uri="{FF2B5EF4-FFF2-40B4-BE49-F238E27FC236}">
                  <a16:creationId xmlns:a16="http://schemas.microsoft.com/office/drawing/2014/main" id="{444AF072-E7B4-42A6-8D12-A796836CBE1D}"/>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Box 24" descr="Number 1">
              <a:extLst>
                <a:ext uri="{FF2B5EF4-FFF2-40B4-BE49-F238E27FC236}">
                  <a16:creationId xmlns:a16="http://schemas.microsoft.com/office/drawing/2014/main" id="{0FEFF399-890C-4B92-874C-B8661F2F0175}"/>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grpSp>
        <p:nvGrpSpPr>
          <p:cNvPr id="26" name="Group 25" descr="Small circle with number 1 inside  indicating step 1">
            <a:extLst>
              <a:ext uri="{FF2B5EF4-FFF2-40B4-BE49-F238E27FC236}">
                <a16:creationId xmlns:a16="http://schemas.microsoft.com/office/drawing/2014/main" id="{2FCE5FE4-6668-4E48-9895-A287500524F5}"/>
              </a:ext>
            </a:extLst>
          </p:cNvPr>
          <p:cNvGrpSpPr/>
          <p:nvPr/>
        </p:nvGrpSpPr>
        <p:grpSpPr bwMode="blackWhite">
          <a:xfrm>
            <a:off x="688651" y="3498472"/>
            <a:ext cx="558179" cy="409838"/>
            <a:chOff x="6953426" y="711274"/>
            <a:chExt cx="558179" cy="409838"/>
          </a:xfrm>
        </p:grpSpPr>
        <p:sp>
          <p:nvSpPr>
            <p:cNvPr id="27" name="Oval 26" descr="Small circle">
              <a:extLst>
                <a:ext uri="{FF2B5EF4-FFF2-40B4-BE49-F238E27FC236}">
                  <a16:creationId xmlns:a16="http://schemas.microsoft.com/office/drawing/2014/main" id="{013617E3-3B5D-4A81-B760-D0D4B955C397}"/>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descr="Number 1">
              <a:extLst>
                <a:ext uri="{FF2B5EF4-FFF2-40B4-BE49-F238E27FC236}">
                  <a16:creationId xmlns:a16="http://schemas.microsoft.com/office/drawing/2014/main" id="{8E0D5733-DED2-4553-B972-C2062C3A6835}"/>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pic>
        <p:nvPicPr>
          <p:cNvPr id="29" name="Picture 28">
            <a:extLst>
              <a:ext uri="{FF2B5EF4-FFF2-40B4-BE49-F238E27FC236}">
                <a16:creationId xmlns:a16="http://schemas.microsoft.com/office/drawing/2014/main" id="{C8661000-5BF6-4182-A49C-2B5EA3F137F2}"/>
              </a:ext>
            </a:extLst>
          </p:cNvPr>
          <p:cNvPicPr/>
          <p:nvPr/>
        </p:nvPicPr>
        <p:blipFill>
          <a:blip r:embed="rId2">
            <a:extLst>
              <a:ext uri="{28A0092B-C50C-407E-A947-70E740481C1C}">
                <a14:useLocalDpi xmlns:a14="http://schemas.microsoft.com/office/drawing/2010/main" val="0"/>
              </a:ext>
            </a:extLst>
          </a:blip>
          <a:stretch>
            <a:fillRect/>
          </a:stretch>
        </p:blipFill>
        <p:spPr>
          <a:xfrm>
            <a:off x="2105061" y="4593424"/>
            <a:ext cx="5002804" cy="1355492"/>
          </a:xfrm>
          <a:prstGeom prst="rect">
            <a:avLst/>
          </a:prstGeom>
        </p:spPr>
      </p:pic>
    </p:spTree>
    <p:extLst>
      <p:ext uri="{BB962C8B-B14F-4D97-AF65-F5344CB8AC3E}">
        <p14:creationId xmlns:p14="http://schemas.microsoft.com/office/powerpoint/2010/main" val="17693260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normAutofit/>
          </a:bodyPr>
          <a:lstStyle/>
          <a:p>
            <a:r>
              <a:rPr lang="en-US" dirty="0">
                <a:latin typeface="Segoe UI Light" panose="020B0502040204020203" pitchFamily="34" charset="0"/>
                <a:cs typeface="Segoe UI Light" panose="020B0502040204020203" pitchFamily="34" charset="0"/>
              </a:rPr>
              <a:t>Conclusion</a:t>
            </a:r>
          </a:p>
        </p:txBody>
      </p:sp>
      <p:sp>
        <p:nvSpPr>
          <p:cNvPr id="3" name="Rectangle 2">
            <a:extLst>
              <a:ext uri="{FF2B5EF4-FFF2-40B4-BE49-F238E27FC236}">
                <a16:creationId xmlns:a16="http://schemas.microsoft.com/office/drawing/2014/main" id="{2901098F-7B53-4B88-A64D-B1779199711E}"/>
              </a:ext>
            </a:extLst>
          </p:cNvPr>
          <p:cNvSpPr/>
          <p:nvPr/>
        </p:nvSpPr>
        <p:spPr>
          <a:xfrm>
            <a:off x="1053029" y="2612282"/>
            <a:ext cx="6096000" cy="1264642"/>
          </a:xfrm>
          <a:prstGeom prst="rect">
            <a:avLst/>
          </a:prstGeom>
        </p:spPr>
        <p:txBody>
          <a:bodyPr>
            <a:spAutoFit/>
          </a:bodyPr>
          <a:lstStyle/>
          <a:p>
            <a:pPr algn="just">
              <a:lnSpc>
                <a:spcPct val="107000"/>
              </a:lnSpc>
              <a:spcAft>
                <a:spcPts val="0"/>
              </a:spcAft>
            </a:pPr>
            <a:r>
              <a:rPr lang="en-IN" dirty="0">
                <a:latin typeface="Calibri" panose="020F0502020204030204" pitchFamily="34" charset="0"/>
                <a:ea typeface="Calibri" panose="020F0502020204030204" pitchFamily="34" charset="0"/>
                <a:cs typeface="Times New Roman" panose="02020603050405020304" pitchFamily="18" charset="0"/>
              </a:rPr>
              <a:t>The neighbourhoods of New York and Toronto have been compared in this study on the basis of Food, Shopping, Coffee, Nightlife &amp; Fun. A circular region of a radius of 10 km has been considered from the city centres for the study.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80D3C0A2-2148-454C-B1A3-9B7C59560D26}"/>
              </a:ext>
            </a:extLst>
          </p:cNvPr>
          <p:cNvSpPr/>
          <p:nvPr/>
        </p:nvSpPr>
        <p:spPr>
          <a:xfrm>
            <a:off x="1053029" y="4529167"/>
            <a:ext cx="6096000" cy="1857368"/>
          </a:xfrm>
          <a:prstGeom prst="rect">
            <a:avLst/>
          </a:prstGeom>
        </p:spPr>
        <p:txBody>
          <a:bodyPr>
            <a:spAutoFit/>
          </a:bodyPr>
          <a:lstStyle/>
          <a:p>
            <a:pPr algn="just">
              <a:lnSpc>
                <a:spcPct val="107000"/>
              </a:lnSpc>
              <a:spcAft>
                <a:spcPts val="0"/>
              </a:spcAft>
            </a:pPr>
            <a:r>
              <a:rPr lang="en-IN" dirty="0">
                <a:latin typeface="Calibri" panose="020F0502020204030204" pitchFamily="34" charset="0"/>
                <a:ea typeface="Calibri" panose="020F0502020204030204" pitchFamily="34" charset="0"/>
                <a:cs typeface="Times New Roman" panose="02020603050405020304" pitchFamily="18" charset="0"/>
              </a:rPr>
              <a:t>The city of New York is seen to have higher numbers of Nightlife and shopping options compared to that of the city of Toronto. This study will also be helpful for new start-ups who plan to start businesses in these areas. Both cities have almost equal or comparable number of options when it comes to food, coffee and fun related activities.</a:t>
            </a:r>
            <a:endParaRPr lang="en-IN" sz="1600" dirty="0">
              <a:latin typeface="Calibri" panose="020F0502020204030204" pitchFamily="34" charset="0"/>
              <a:ea typeface="Calibri" panose="020F0502020204030204" pitchFamily="34" charset="0"/>
              <a:cs typeface="Times New Roman" panose="02020603050405020304" pitchFamily="18" charset="0"/>
            </a:endParaRPr>
          </a:p>
        </p:txBody>
      </p:sp>
      <p:grpSp>
        <p:nvGrpSpPr>
          <p:cNvPr id="13" name="Group 12" descr="Small circle with number 1 inside  indicating step 1">
            <a:extLst>
              <a:ext uri="{FF2B5EF4-FFF2-40B4-BE49-F238E27FC236}">
                <a16:creationId xmlns:a16="http://schemas.microsoft.com/office/drawing/2014/main" id="{288D9433-3979-42C0-B5C6-FFAED68BD335}"/>
              </a:ext>
            </a:extLst>
          </p:cNvPr>
          <p:cNvGrpSpPr/>
          <p:nvPr/>
        </p:nvGrpSpPr>
        <p:grpSpPr bwMode="blackWhite">
          <a:xfrm>
            <a:off x="574076" y="2858981"/>
            <a:ext cx="558179" cy="409838"/>
            <a:chOff x="6953426" y="711274"/>
            <a:chExt cx="558179" cy="409838"/>
          </a:xfrm>
        </p:grpSpPr>
        <p:sp>
          <p:nvSpPr>
            <p:cNvPr id="14" name="Oval 13" descr="Small circle">
              <a:extLst>
                <a:ext uri="{FF2B5EF4-FFF2-40B4-BE49-F238E27FC236}">
                  <a16:creationId xmlns:a16="http://schemas.microsoft.com/office/drawing/2014/main" id="{519CC3E6-959E-4AE5-AF6B-08E77B539795}"/>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Box 14" descr="Number 1">
              <a:extLst>
                <a:ext uri="{FF2B5EF4-FFF2-40B4-BE49-F238E27FC236}">
                  <a16:creationId xmlns:a16="http://schemas.microsoft.com/office/drawing/2014/main" id="{9612A5DA-66CA-4148-BC61-C24B6D7741DA}"/>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grpSp>
        <p:nvGrpSpPr>
          <p:cNvPr id="16" name="Group 15" descr="Small circle with number 1 inside  indicating step 1">
            <a:extLst>
              <a:ext uri="{FF2B5EF4-FFF2-40B4-BE49-F238E27FC236}">
                <a16:creationId xmlns:a16="http://schemas.microsoft.com/office/drawing/2014/main" id="{34D49418-FCED-4988-ADF8-13FF3FCC8C7A}"/>
              </a:ext>
            </a:extLst>
          </p:cNvPr>
          <p:cNvGrpSpPr/>
          <p:nvPr/>
        </p:nvGrpSpPr>
        <p:grpSpPr bwMode="blackWhite">
          <a:xfrm>
            <a:off x="571548" y="5048013"/>
            <a:ext cx="558179" cy="409838"/>
            <a:chOff x="6953426" y="711274"/>
            <a:chExt cx="558179" cy="409838"/>
          </a:xfrm>
        </p:grpSpPr>
        <p:sp>
          <p:nvSpPr>
            <p:cNvPr id="17" name="Oval 16" descr="Small circle">
              <a:extLst>
                <a:ext uri="{FF2B5EF4-FFF2-40B4-BE49-F238E27FC236}">
                  <a16:creationId xmlns:a16="http://schemas.microsoft.com/office/drawing/2014/main" id="{0637F57D-720D-48AD-A16F-F224654AC162}"/>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descr="Number 1">
              <a:extLst>
                <a:ext uri="{FF2B5EF4-FFF2-40B4-BE49-F238E27FC236}">
                  <a16:creationId xmlns:a16="http://schemas.microsoft.com/office/drawing/2014/main" id="{81519F87-0CA4-45F3-91F3-530C2230F5B3}"/>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Tree>
    <p:extLst>
      <p:ext uri="{BB962C8B-B14F-4D97-AF65-F5344CB8AC3E}">
        <p14:creationId xmlns:p14="http://schemas.microsoft.com/office/powerpoint/2010/main" val="8930258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xmlns:p14="http://schemas.microsoft.com/office/powerpoint/2010/main" spd="slow">
        <p:fade/>
      </p:transition>
    </mc:Fallback>
  </mc:AlternateContent>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elcome to Powerpoint 2016_CLR_v2" id="{CAB9082A-965C-42BE-8170-C940D3319B60}" vid="{82B84162-888A-4FD2-BEC9-B29B6DB2C7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8a52e8c320b9a064ae3583ae3861c9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8020cb39231a0945110f9cd888b521a"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50072C5-DDE0-4258-BA7A-4D4B80DFA632}">
  <ds:schemaRefs>
    <ds:schemaRef ds:uri="http://schemas.microsoft.com/office/2006/documentManagement/types"/>
    <ds:schemaRef ds:uri="http://purl.org/dc/elements/1.1/"/>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71af3243-3dd4-4a8d-8c0d-dd76da1f02a5"/>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7EE8C63A-4744-4DE4-BB49-0FF0B5375C60}">
  <ds:schemaRefs>
    <ds:schemaRef ds:uri="http://schemas.microsoft.com/sharepoint/v3/contenttype/forms"/>
  </ds:schemaRefs>
</ds:datastoreItem>
</file>

<file path=customXml/itemProps3.xml><?xml version="1.0" encoding="utf-8"?>
<ds:datastoreItem xmlns:ds="http://schemas.openxmlformats.org/officeDocument/2006/customXml" ds:itemID="{FD7FC771-7DFE-49DA-B577-71181BFBCB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Welcome to PowerPoint</Template>
  <TotalTime>0</TotalTime>
  <Words>486</Words>
  <Application>Microsoft Office PowerPoint</Application>
  <PresentationFormat>Widescreen</PresentationFormat>
  <Paragraphs>48</Paragraphs>
  <Slides>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Segoe UI</vt:lpstr>
      <vt:lpstr>Segoe UI Light</vt:lpstr>
      <vt:lpstr>Segoe UI Semibold</vt:lpstr>
      <vt:lpstr>WelcomeDoc</vt:lpstr>
      <vt:lpstr>Comparing Neighborhoods of New York &amp; Toronto</vt:lpstr>
      <vt:lpstr>Introduction</vt:lpstr>
      <vt:lpstr>Background</vt:lpstr>
      <vt:lpstr>Nightlife and Shopping</vt:lpstr>
      <vt:lpstr>Food, Coffee and Fun</vt:lpstr>
      <vt:lpstr>Clustering of Food options in Toronto</vt:lpstr>
      <vt:lpstr>Clustering of Food options in New York</vt:lpstr>
      <vt:lpstr>Summary</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2019-11-24T08:42:58Z</dcterms:created>
  <dcterms:modified xsi:type="dcterms:W3CDTF">2019-11-24T10:04:49Z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585f1f62-8d2b-4457-869c-0a13c6549635_Enabled">
    <vt:lpwstr>True</vt:lpwstr>
  </property>
  <property fmtid="{D5CDD505-2E9C-101B-9397-08002B2CF9AE}" pid="4" name="MSIP_Label_585f1f62-8d2b-4457-869c-0a13c6549635_SiteId">
    <vt:lpwstr>41ff26dc-250f-4b13-8981-739be8610c21</vt:lpwstr>
  </property>
  <property fmtid="{D5CDD505-2E9C-101B-9397-08002B2CF9AE}" pid="5" name="MSIP_Label_585f1f62-8d2b-4457-869c-0a13c6549635_Owner">
    <vt:lpwstr>PGorade@slb.com</vt:lpwstr>
  </property>
  <property fmtid="{D5CDD505-2E9C-101B-9397-08002B2CF9AE}" pid="6" name="MSIP_Label_585f1f62-8d2b-4457-869c-0a13c6549635_SetDate">
    <vt:lpwstr>2019-11-24T09:54:58.2328959Z</vt:lpwstr>
  </property>
  <property fmtid="{D5CDD505-2E9C-101B-9397-08002B2CF9AE}" pid="7" name="MSIP_Label_585f1f62-8d2b-4457-869c-0a13c6549635_Name">
    <vt:lpwstr>Private</vt:lpwstr>
  </property>
  <property fmtid="{D5CDD505-2E9C-101B-9397-08002B2CF9AE}" pid="8" name="MSIP_Label_585f1f62-8d2b-4457-869c-0a13c6549635_Application">
    <vt:lpwstr>Microsoft Azure Information Protection</vt:lpwstr>
  </property>
  <property fmtid="{D5CDD505-2E9C-101B-9397-08002B2CF9AE}" pid="9" name="MSIP_Label_585f1f62-8d2b-4457-869c-0a13c6549635_ActionId">
    <vt:lpwstr>89c26a00-d52e-424e-97f2-8c7f88d3c9d0</vt:lpwstr>
  </property>
  <property fmtid="{D5CDD505-2E9C-101B-9397-08002B2CF9AE}" pid="10" name="MSIP_Label_585f1f62-8d2b-4457-869c-0a13c6549635_Extended_MSFT_Method">
    <vt:lpwstr>Automatic</vt:lpwstr>
  </property>
  <property fmtid="{D5CDD505-2E9C-101B-9397-08002B2CF9AE}" pid="11" name="MSIP_Label_8bb759f6-5337-4dc5-b19b-e74b6da11f8f_Enabled">
    <vt:lpwstr>True</vt:lpwstr>
  </property>
  <property fmtid="{D5CDD505-2E9C-101B-9397-08002B2CF9AE}" pid="12" name="MSIP_Label_8bb759f6-5337-4dc5-b19b-e74b6da11f8f_SiteId">
    <vt:lpwstr>41ff26dc-250f-4b13-8981-739be8610c21</vt:lpwstr>
  </property>
  <property fmtid="{D5CDD505-2E9C-101B-9397-08002B2CF9AE}" pid="13" name="MSIP_Label_8bb759f6-5337-4dc5-b19b-e74b6da11f8f_Owner">
    <vt:lpwstr>PGorade@slb.com</vt:lpwstr>
  </property>
  <property fmtid="{D5CDD505-2E9C-101B-9397-08002B2CF9AE}" pid="14" name="MSIP_Label_8bb759f6-5337-4dc5-b19b-e74b6da11f8f_SetDate">
    <vt:lpwstr>2019-11-24T09:54:58.2328959Z</vt:lpwstr>
  </property>
  <property fmtid="{D5CDD505-2E9C-101B-9397-08002B2CF9AE}" pid="15" name="MSIP_Label_8bb759f6-5337-4dc5-b19b-e74b6da11f8f_Name">
    <vt:lpwstr>Internal</vt:lpwstr>
  </property>
  <property fmtid="{D5CDD505-2E9C-101B-9397-08002B2CF9AE}" pid="16" name="MSIP_Label_8bb759f6-5337-4dc5-b19b-e74b6da11f8f_Application">
    <vt:lpwstr>Microsoft Azure Information Protection</vt:lpwstr>
  </property>
  <property fmtid="{D5CDD505-2E9C-101B-9397-08002B2CF9AE}" pid="17" name="MSIP_Label_8bb759f6-5337-4dc5-b19b-e74b6da11f8f_ActionId">
    <vt:lpwstr>89c26a00-d52e-424e-97f2-8c7f88d3c9d0</vt:lpwstr>
  </property>
  <property fmtid="{D5CDD505-2E9C-101B-9397-08002B2CF9AE}" pid="18" name="MSIP_Label_8bb759f6-5337-4dc5-b19b-e74b6da11f8f_Parent">
    <vt:lpwstr>585f1f62-8d2b-4457-869c-0a13c6549635</vt:lpwstr>
  </property>
  <property fmtid="{D5CDD505-2E9C-101B-9397-08002B2CF9AE}" pid="19" name="MSIP_Label_8bb759f6-5337-4dc5-b19b-e74b6da11f8f_Extended_MSFT_Method">
    <vt:lpwstr>Automatic</vt:lpwstr>
  </property>
  <property fmtid="{D5CDD505-2E9C-101B-9397-08002B2CF9AE}" pid="20" name="Sensitivity">
    <vt:lpwstr>Private Internal</vt:lpwstr>
  </property>
</Properties>
</file>